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0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60" y="5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07179D-BD79-4A95-9AF7-9106CF8B8E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ECCA1F-56C6-410A-A00D-CCE2704F66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31966E-0675-4E0E-9E0D-F0E4F0190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BAFB8-FF9A-4E47-87D1-1EE014BB059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FFD6E3-4D8B-45FA-9E13-92A29717F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B56906-7588-4B63-9328-4E4EADE50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A5863-97C1-4C2E-99B8-4CD30BE8D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056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9B65B-3CD0-4BEA-836E-CDB7EF642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FB9E3F-C102-4A5C-B751-860474B9A2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31FE3C-1373-4C71-ADB4-4081C31D1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BAFB8-FF9A-4E47-87D1-1EE014BB059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BF240F-2AFC-4FAD-A9C8-C066AB0C85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0E233-8341-40BC-8359-7CDC80BC2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A5863-97C1-4C2E-99B8-4CD30BE8D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032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E9EED0-AD6C-4C46-A67F-1DD907EADA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86F9A6B-AA1C-42DA-BE49-16DA7BFD3E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656D4-87E8-49B9-A83E-2D6FA2AAE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BAFB8-FF9A-4E47-87D1-1EE014BB059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6201DD-5ED3-410B-8265-A3DE32A790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50D39D-FD76-4D03-99F2-5FF091CD5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A5863-97C1-4C2E-99B8-4CD30BE8D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935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3CCB57-2D8D-4949-AFBC-C1522B112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676A27-A648-455F-9A7F-B6D45643A2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69FAFC-8C09-4D8C-AB4B-A878A2DDD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BAFB8-FF9A-4E47-87D1-1EE014BB059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940B3-DBD9-45BE-967C-BAB59718C1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E21605-D67B-401B-A5C2-532E13E20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A5863-97C1-4C2E-99B8-4CD30BE8D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71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8C14F4-B3DF-40FE-AA82-6FC7385196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41D3F1-DC1F-4E96-8D3E-3278B65D94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902505-5BE4-4554-B5DA-DA157C723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BAFB8-FF9A-4E47-87D1-1EE014BB059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69B0FE-E0DB-4193-BC07-DC4ED2DD8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51A39D-CE23-4633-969C-20E66BB07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A5863-97C1-4C2E-99B8-4CD30BE8D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6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21DF9-8C22-4B26-A8EE-A6BF1E0F1E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351C32-71A0-4498-B694-D9C7E16BB08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119C98-94C5-4D08-9997-CB2700F024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B58943-2B1C-45A7-99EA-C97EC77C4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BAFB8-FF9A-4E47-87D1-1EE014BB059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8EC9A5-D2C3-4B37-BC81-648335D39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75E0768-8F34-42A2-BEAB-8A96E2FFE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A5863-97C1-4C2E-99B8-4CD30BE8D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82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0C0CBC-99EB-4F66-94CE-34F75ACFA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33F481-BD4B-499D-BB37-A2BDDDE032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294F12-FCF6-4316-918E-1446518094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51B7E81-C44C-4425-A8DA-29A0A41C47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B040BF4-5361-4018-899D-1D1C757D7E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439417-3114-4F24-A8C3-85F685DFC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BAFB8-FF9A-4E47-87D1-1EE014BB059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58B333-0C2C-40D2-8370-8AAA2B4D1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D530CAF-741D-4EDF-BEF6-FF5AC9AC9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A5863-97C1-4C2E-99B8-4CD30BE8D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781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4035D5-10AF-48F5-B01B-408491DEEA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9124F1-3713-4AAD-971D-BD34CE855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BAFB8-FF9A-4E47-87D1-1EE014BB059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18D5A48-4930-44B7-8FD1-D2FF0AF944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5A8B59-385C-42D0-8CAA-F809B6474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A5863-97C1-4C2E-99B8-4CD30BE8D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20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B52274-82BA-4D5C-853B-13150D76A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BAFB8-FF9A-4E47-87D1-1EE014BB059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A466F77-3486-478F-A784-78A5A30AA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ADCDE4-5756-4E64-8C69-94C1DA601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A5863-97C1-4C2E-99B8-4CD30BE8D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066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12DF55-396B-4619-9E87-9833E6E95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C972A8-A67A-4A1E-9EB3-B8FCDFBF68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1D4388-F405-4C29-9175-E68250C1A3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EE13EB-DC3D-42F3-85A5-96E68337EC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BAFB8-FF9A-4E47-87D1-1EE014BB059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30F592-354E-40D2-BFD4-BC85360AF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F443F5-C062-492F-9F57-769524C75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A5863-97C1-4C2E-99B8-4CD30BE8D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7453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2188B7-B779-449E-AC47-DFB73EBA9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7DF955-8A1E-459F-B427-902C650562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3C9410-9078-4F98-A914-C84447A639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201E0C-4252-4569-8B56-2E92C4B90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BAFB8-FF9A-4E47-87D1-1EE014BB059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5C8224-5A38-41D4-9EFB-9228C0F77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1F1796E-0045-4236-BAE4-F4694341F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A5863-97C1-4C2E-99B8-4CD30BE8D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01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6B8767D-B58D-4D20-8DE6-DD9949854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189B43-F76E-489A-A570-191E3B24DD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36E7C3-728C-411B-96A9-5B91F57E5F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BAFB8-FF9A-4E47-87D1-1EE014BB0592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4E93DA-AAE2-48A4-9B30-41FEDD9817A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FEC811-3BBC-4247-BECF-3D3955BEFE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A5863-97C1-4C2E-99B8-4CD30BE8D6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02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0DBB8F6-BA6A-4E7A-ACFF-099AA53CE787}"/>
              </a:ext>
            </a:extLst>
          </p:cNvPr>
          <p:cNvSpPr txBox="1"/>
          <p:nvPr/>
        </p:nvSpPr>
        <p:spPr>
          <a:xfrm>
            <a:off x="175696" y="121113"/>
            <a:ext cx="586782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Group: </a:t>
            </a:r>
            <a:r>
              <a:rPr lang="en-US" sz="1400" i="1" dirty="0">
                <a:solidFill>
                  <a:srgbClr val="C00000"/>
                </a:solidFill>
              </a:rPr>
              <a:t>Eggheads and such consulting (Tyler A., Peter W., Patrick B.)</a:t>
            </a:r>
            <a:endParaRPr lang="en-US" dirty="0">
              <a:solidFill>
                <a:srgbClr val="C00000"/>
              </a:solidFill>
            </a:endParaRPr>
          </a:p>
          <a:p>
            <a:r>
              <a:rPr lang="en-US" dirty="0"/>
              <a:t>Design discharge / Recurrence: </a:t>
            </a:r>
            <a:r>
              <a:rPr lang="en-US" sz="1400" i="1" dirty="0">
                <a:solidFill>
                  <a:srgbClr val="C00000"/>
                </a:solidFill>
              </a:rPr>
              <a:t>170 m</a:t>
            </a:r>
            <a:r>
              <a:rPr lang="en-US" sz="1400" i="1" baseline="30000" dirty="0">
                <a:solidFill>
                  <a:srgbClr val="C00000"/>
                </a:solidFill>
              </a:rPr>
              <a:t>3</a:t>
            </a:r>
            <a:r>
              <a:rPr lang="en-US" sz="1400" i="1" dirty="0">
                <a:solidFill>
                  <a:srgbClr val="C00000"/>
                </a:solidFill>
              </a:rPr>
              <a:t>/s - 6000 ft</a:t>
            </a:r>
            <a:r>
              <a:rPr lang="en-US" sz="1400" i="1" baseline="30000" dirty="0">
                <a:solidFill>
                  <a:srgbClr val="C00000"/>
                </a:solidFill>
              </a:rPr>
              <a:t>3</a:t>
            </a:r>
            <a:r>
              <a:rPr lang="en-US" sz="1400" i="1" dirty="0">
                <a:solidFill>
                  <a:srgbClr val="C00000"/>
                </a:solidFill>
              </a:rPr>
              <a:t>/s / 1000 yr RI</a:t>
            </a:r>
          </a:p>
          <a:p>
            <a:r>
              <a:rPr lang="en-US" dirty="0"/>
              <a:t>Design slope: </a:t>
            </a:r>
            <a:r>
              <a:rPr lang="en-US" sz="1400" i="1" dirty="0">
                <a:solidFill>
                  <a:srgbClr val="C00000"/>
                </a:solidFill>
              </a:rPr>
              <a:t>0.15647 – 15.6%</a:t>
            </a:r>
            <a:br>
              <a:rPr lang="en-US" sz="1400" i="1" dirty="0">
                <a:solidFill>
                  <a:srgbClr val="C00000"/>
                </a:solidFill>
              </a:rPr>
            </a:br>
            <a:r>
              <a:rPr lang="en-US" dirty="0"/>
              <a:t>Design width: </a:t>
            </a:r>
            <a:r>
              <a:rPr lang="en-US" sz="1400" i="1" dirty="0">
                <a:solidFill>
                  <a:srgbClr val="C00000"/>
                </a:solidFill>
              </a:rPr>
              <a:t>40m – 131.2 f</a:t>
            </a:r>
            <a:r>
              <a:rPr lang="en-US" sz="1400" i="1" dirty="0"/>
              <a:t>t</a:t>
            </a:r>
          </a:p>
          <a:p>
            <a:r>
              <a:rPr lang="en-US" dirty="0"/>
              <a:t>Meander Radius:  </a:t>
            </a:r>
            <a:r>
              <a:rPr lang="en-US" sz="1400" dirty="0">
                <a:solidFill>
                  <a:srgbClr val="C00000"/>
                </a:solidFill>
              </a:rPr>
              <a:t>120m – 394 ft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57B31D7-525B-46C3-A81C-1FD7A2D1E3E1}"/>
              </a:ext>
            </a:extLst>
          </p:cNvPr>
          <p:cNvGrpSpPr/>
          <p:nvPr/>
        </p:nvGrpSpPr>
        <p:grpSpPr>
          <a:xfrm>
            <a:off x="7100085" y="112724"/>
            <a:ext cx="4985207" cy="6632025"/>
            <a:chOff x="7100085" y="112724"/>
            <a:chExt cx="4985207" cy="6632025"/>
          </a:xfrm>
        </p:grpSpPr>
        <p:pic>
          <p:nvPicPr>
            <p:cNvPr id="3" name="Picture 2" descr="A close-up of a map&#10;&#10;Description automatically generated with low confidence">
              <a:extLst>
                <a:ext uri="{FF2B5EF4-FFF2-40B4-BE49-F238E27FC236}">
                  <a16:creationId xmlns:a16="http://schemas.microsoft.com/office/drawing/2014/main" id="{16F3467F-5C16-4C10-B9F9-E35FAE9088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00085" y="112724"/>
              <a:ext cx="4985207" cy="6632025"/>
            </a:xfrm>
            <a:prstGeom prst="rect">
              <a:avLst/>
            </a:prstGeom>
          </p:spPr>
        </p:pic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14E3B2CB-43EE-4C45-8AF9-DB1589F5A841}"/>
                </a:ext>
              </a:extLst>
            </p:cNvPr>
            <p:cNvSpPr/>
            <p:nvPr/>
          </p:nvSpPr>
          <p:spPr>
            <a:xfrm rot="2645689">
              <a:off x="7596985" y="2352829"/>
              <a:ext cx="3812243" cy="2151812"/>
            </a:xfrm>
            <a:prstGeom prst="round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dirty="0">
                  <a:solidFill>
                    <a:srgbClr val="FF66FF"/>
                  </a:solidFill>
                </a:rPr>
                <a:t>Replace this image with your group’s design</a:t>
              </a:r>
            </a:p>
          </p:txBody>
        </p:sp>
      </p:grp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8114B67-89D2-4340-9269-F0C62530E77E}"/>
              </a:ext>
            </a:extLst>
          </p:cNvPr>
          <p:cNvSpPr/>
          <p:nvPr/>
        </p:nvSpPr>
        <p:spPr>
          <a:xfrm>
            <a:off x="6576668" y="121113"/>
            <a:ext cx="462351" cy="6623635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400" dirty="0">
                <a:solidFill>
                  <a:srgbClr val="C00000"/>
                </a:solidFill>
              </a:rPr>
              <a:t>The purpose of this ppt slide is to provide Tyler and Peter with an at-a-glance summary of your design, for review before class on Friday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829AA1E-1A38-44D0-9B1E-A7F21B6F58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3807" y="2263678"/>
            <a:ext cx="4017772" cy="4481070"/>
          </a:xfrm>
          <a:prstGeom prst="rect">
            <a:avLst/>
          </a:prstGeom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EB4AE34-3994-456D-854E-BD455B84699C}"/>
              </a:ext>
            </a:extLst>
          </p:cNvPr>
          <p:cNvSpPr/>
          <p:nvPr/>
        </p:nvSpPr>
        <p:spPr>
          <a:xfrm rot="2645689">
            <a:off x="2838270" y="3286847"/>
            <a:ext cx="3812243" cy="2151812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66FF"/>
                </a:solidFill>
              </a:rPr>
              <a:t>Replace this image with your group’s profile. Paste Special as Bitmap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92DFFF-47B3-46D1-9915-D061657594F6}"/>
              </a:ext>
            </a:extLst>
          </p:cNvPr>
          <p:cNvSpPr txBox="1"/>
          <p:nvPr/>
        </p:nvSpPr>
        <p:spPr>
          <a:xfrm>
            <a:off x="175696" y="1555235"/>
            <a:ext cx="6339906" cy="49244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Reasoning for design discharge: </a:t>
            </a:r>
          </a:p>
          <a:p>
            <a:r>
              <a:rPr lang="en-US" sz="1200" i="1">
                <a:solidFill>
                  <a:srgbClr val="C00000"/>
                </a:solidFill>
              </a:rPr>
              <a:t>we </a:t>
            </a:r>
            <a:r>
              <a:rPr lang="en-US" sz="1200" i="1" dirty="0">
                <a:solidFill>
                  <a:srgbClr val="C00000"/>
                </a:solidFill>
              </a:rPr>
              <a:t>wanted to shake things up</a:t>
            </a:r>
            <a:endParaRPr lang="en-US" sz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5D249A9-F61D-401D-81D7-BBCCC58FCD64}"/>
              </a:ext>
            </a:extLst>
          </p:cNvPr>
          <p:cNvSpPr txBox="1"/>
          <p:nvPr/>
        </p:nvSpPr>
        <p:spPr>
          <a:xfrm>
            <a:off x="106708" y="2543637"/>
            <a:ext cx="2055498" cy="89255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Reasoning for design width and slope: </a:t>
            </a:r>
            <a:br>
              <a:rPr lang="en-US" sz="1400" dirty="0"/>
            </a:br>
            <a:r>
              <a:rPr lang="en-US" sz="1200" i="1" dirty="0">
                <a:solidFill>
                  <a:srgbClr val="C00000"/>
                </a:solidFill>
              </a:rPr>
              <a:t>I don’t really care, do you?</a:t>
            </a:r>
          </a:p>
          <a:p>
            <a:r>
              <a:rPr lang="en-US" sz="1200" i="1" dirty="0">
                <a:solidFill>
                  <a:srgbClr val="C00000"/>
                </a:solidFill>
              </a:rPr>
              <a:t>It all goes downhill, right?</a:t>
            </a:r>
            <a:endParaRPr lang="en-US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179BACE-9226-4681-8D3A-159801352093}"/>
              </a:ext>
            </a:extLst>
          </p:cNvPr>
          <p:cNvSpPr txBox="1"/>
          <p:nvPr/>
        </p:nvSpPr>
        <p:spPr>
          <a:xfrm>
            <a:off x="106708" y="4638518"/>
            <a:ext cx="2055498" cy="89255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Strategy for channel path: </a:t>
            </a:r>
          </a:p>
          <a:p>
            <a:r>
              <a:rPr lang="en-US" sz="1200" i="1" dirty="0">
                <a:solidFill>
                  <a:srgbClr val="C00000"/>
                </a:solidFill>
              </a:rPr>
              <a:t>one wiggle is as good as another</a:t>
            </a:r>
            <a:endParaRPr lang="en-US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AD790C0-BBE3-4CD9-BB2F-537C4DE95C27}"/>
              </a:ext>
            </a:extLst>
          </p:cNvPr>
          <p:cNvSpPr txBox="1"/>
          <p:nvPr/>
        </p:nvSpPr>
        <p:spPr>
          <a:xfrm>
            <a:off x="175696" y="6037462"/>
            <a:ext cx="1695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C00000"/>
                </a:solidFill>
              </a:rPr>
              <a:t>Please delete the responses in red …</a:t>
            </a:r>
          </a:p>
        </p:txBody>
      </p:sp>
    </p:spTree>
    <p:extLst>
      <p:ext uri="{BB962C8B-B14F-4D97-AF65-F5344CB8AC3E}">
        <p14:creationId xmlns:p14="http://schemas.microsoft.com/office/powerpoint/2010/main" val="994275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154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Wilcock</dc:creator>
  <cp:lastModifiedBy>Peter Wilcock</cp:lastModifiedBy>
  <cp:revision>9</cp:revision>
  <dcterms:created xsi:type="dcterms:W3CDTF">2021-08-01T22:28:43Z</dcterms:created>
  <dcterms:modified xsi:type="dcterms:W3CDTF">2024-08-01T02:45:54Z</dcterms:modified>
</cp:coreProperties>
</file>