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1"/>
  </p:notesMasterIdLst>
  <p:handoutMasterIdLst>
    <p:handoutMasterId r:id="rId12"/>
  </p:handoutMasterIdLst>
  <p:sldIdLst>
    <p:sldId id="386" r:id="rId2"/>
    <p:sldId id="579" r:id="rId3"/>
    <p:sldId id="362" r:id="rId4"/>
    <p:sldId id="510" r:id="rId5"/>
    <p:sldId id="528" r:id="rId6"/>
    <p:sldId id="475" r:id="rId7"/>
    <p:sldId id="481" r:id="rId8"/>
    <p:sldId id="607" r:id="rId9"/>
    <p:sldId id="605" r:id="rId10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1447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EC1985-B69E-412F-8696-F250F91F65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B6DCCB-3972-4B89-9E25-4527B9DC48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8/2/2021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F0F2AC-25B0-44A7-916E-8ACA9FE18E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27D1EA-A6B5-4686-8131-264B80498A2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7A7EE-F22C-4B88-B97F-661EF8AB5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34064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8/2/2021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B5170DC-5F69-43A9-96A7-C415EEB189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0127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Prelim</a:t>
            </a:r>
            <a:r>
              <a:rPr lang="en-US" baseline="0" dirty="0"/>
              <a:t> questions: </a:t>
            </a:r>
          </a:p>
          <a:p>
            <a:r>
              <a:rPr lang="en-US" baseline="0" dirty="0"/>
              <a:t>How many are interested in coarse (bed) sediment? How many interested in fine sediment?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1774" fontAlgn="base">
              <a:spcBef>
                <a:spcPct val="0"/>
              </a:spcBef>
              <a:spcAft>
                <a:spcPct val="0"/>
              </a:spcAft>
              <a:defRPr/>
            </a:pPr>
            <a:fld id="{E66A6555-63CC-42C7-9302-BE74FE7A730D}" type="slidenum">
              <a:rPr lang="en-US" sz="130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defTabSz="931774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z="1300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C114CEE-1CEC-44EF-BD0B-EDB0FFAC02D6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8/2/2021</a:t>
            </a:r>
          </a:p>
        </p:txBody>
      </p:sp>
    </p:spTree>
    <p:extLst>
      <p:ext uri="{BB962C8B-B14F-4D97-AF65-F5344CB8AC3E}">
        <p14:creationId xmlns:p14="http://schemas.microsoft.com/office/powerpoint/2010/main" val="425395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4D643-152F-40A5-A65C-3D54CFFA4890}" type="datetimeFigureOut">
              <a:rPr lang="en-US"/>
              <a:pPr>
                <a:defRPr/>
              </a:pPr>
              <a:t>8/1/2023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8108A-69EF-4A76-A9DE-BA5585AB8F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8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0A535-5008-4E5F-84DD-F510207AC740}" type="datetimeFigureOut">
              <a:rPr lang="en-US"/>
              <a:pPr>
                <a:defRPr/>
              </a:pPr>
              <a:t>8/1/2023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2BFC9-0314-4962-A524-96082A17CC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206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94B0E-1ED2-4173-803B-77F26A4739BC}" type="datetimeFigureOut">
              <a:rPr lang="en-US"/>
              <a:pPr>
                <a:defRPr/>
              </a:pPr>
              <a:t>8/1/2023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B5B8A-9D98-408F-8C27-4F04F389CE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072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60FEF-174E-4E26-8FF1-62E478FC3A7F}" type="datetimeFigureOut">
              <a:rPr lang="en-US"/>
              <a:pPr>
                <a:defRPr/>
              </a:pPr>
              <a:t>8/1/2023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F9FEC-B685-4CFF-8939-A3FC76C4A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110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4FDF7-BA0D-46D8-B5A6-DDC249BA83B6}" type="datetimeFigureOut">
              <a:rPr lang="en-US"/>
              <a:pPr>
                <a:defRPr/>
              </a:pPr>
              <a:t>8/1/2023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F52CD-E78D-43C7-BBFC-FB8554371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13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0D0B5-6477-467C-A405-9292B8C7B123}" type="datetimeFigureOut">
              <a:rPr lang="en-US"/>
              <a:pPr>
                <a:defRPr/>
              </a:pPr>
              <a:t>8/1/2023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376F6-DF2E-436F-855E-74BBC4BDE0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67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FF583-95D0-492E-8F09-76977E12FD48}" type="datetimeFigureOut">
              <a:rPr lang="en-US"/>
              <a:pPr>
                <a:defRPr/>
              </a:pPr>
              <a:t>8/1/2023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E3942-E3D3-4750-904A-C4AD0F2EEB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68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89C532-1289-4C5B-83FD-C6059108034B}" type="datetimeFigureOut">
              <a:rPr lang="en-US"/>
              <a:pPr>
                <a:defRPr/>
              </a:pPr>
              <a:t>8/1/2023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1C3E6-0C36-4E4A-84FD-F85EC96E31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45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98CAF-3B7D-4815-A387-7440E63E1CD2}" type="datetimeFigureOut">
              <a:rPr lang="en-US"/>
              <a:pPr>
                <a:defRPr/>
              </a:pPr>
              <a:t>8/1/2023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8FFD0-1743-48D9-8713-DA747540D7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03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525F1-1930-43F8-9B77-0C8C45B99DBD}" type="datetimeFigureOut">
              <a:rPr lang="en-US"/>
              <a:pPr>
                <a:defRPr/>
              </a:pPr>
              <a:t>8/1/2023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A93A4-19E0-4DBA-9CE3-A14CA557CA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333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DE2C6-7DFC-4C8D-9478-FD2E3D69AA12}" type="datetimeFigureOut">
              <a:rPr lang="en-US"/>
              <a:pPr>
                <a:defRPr/>
              </a:pPr>
              <a:t>8/1/2023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BA679-443F-4537-A68D-C6B700A46C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07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2A612B0-60EA-4592-BF8B-ED37E8FC745F}" type="datetimeFigureOut">
              <a:rPr lang="en-US"/>
              <a:pPr>
                <a:defRPr/>
              </a:pPr>
              <a:t>8/1/2023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462295-0BDA-4715-B0BB-62DEDBAD32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27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 cstate="print"/>
          <a:srcRect t="23035" b="24933"/>
          <a:stretch>
            <a:fillRect/>
          </a:stretch>
        </p:blipFill>
        <p:spPr bwMode="auto">
          <a:xfrm>
            <a:off x="0" y="1862026"/>
            <a:ext cx="9144000" cy="3568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0567" y="179929"/>
            <a:ext cx="88240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itchFamily="34" charset="0"/>
                <a:ea typeface="ＭＳ Ｐゴシック" charset="-128"/>
              </a:rPr>
              <a:t>Watershed Hydrology &amp; Sediment Dynamics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568" y="764704"/>
            <a:ext cx="57888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Sediment Transport in Stream Assessment and Design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August 2, 2021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Patrick Belmont</a:t>
            </a:r>
          </a:p>
        </p:txBody>
      </p:sp>
      <p:sp>
        <p:nvSpPr>
          <p:cNvPr id="2" name="Rectangle 1"/>
          <p:cNvSpPr/>
          <p:nvPr/>
        </p:nvSpPr>
        <p:spPr>
          <a:xfrm>
            <a:off x="467544" y="5541039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rial" charset="0"/>
                <a:ea typeface="ＭＳ Ｐゴシック" charset="-128"/>
              </a:rPr>
              <a:t>“It is hard to imagine that a transport estimate made in the absence of a sound understanding of watershed history and dynamics would be of much use at all.”</a:t>
            </a:r>
          </a:p>
        </p:txBody>
      </p:sp>
    </p:spTree>
    <p:extLst>
      <p:ext uri="{BB962C8B-B14F-4D97-AF65-F5344CB8AC3E}">
        <p14:creationId xmlns:p14="http://schemas.microsoft.com/office/powerpoint/2010/main" val="1234344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68760" y="4649899"/>
            <a:ext cx="3923928" cy="2208101"/>
          </a:xfrm>
          <a:prstGeom prst="rect">
            <a:avLst/>
          </a:prstGeom>
        </p:spPr>
      </p:pic>
      <p:pic>
        <p:nvPicPr>
          <p:cNvPr id="3074" name="Picture 2" descr="Image result for degraded ri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628" y="4550041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mage result for degraded riv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96"/>
          <a:stretch/>
        </p:blipFill>
        <p:spPr bwMode="auto">
          <a:xfrm>
            <a:off x="5177078" y="4550041"/>
            <a:ext cx="5715000" cy="272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6028" y="206276"/>
            <a:ext cx="796884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Have hydrology and/or sediment supply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	‘</a:t>
            </a:r>
            <a:r>
              <a:rPr lang="en-US" sz="3200" b="1" i="1" dirty="0">
                <a:solidFill>
                  <a:schemeClr val="bg1"/>
                </a:solidFill>
              </a:rPr>
              <a:t>changed’</a:t>
            </a:r>
            <a:r>
              <a:rPr lang="en-US" sz="3200" b="1" dirty="0">
                <a:solidFill>
                  <a:schemeClr val="bg1"/>
                </a:solidFill>
              </a:rPr>
              <a:t> substantially over time?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3356" y="1694892"/>
            <a:ext cx="77412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How </a:t>
            </a:r>
            <a:r>
              <a:rPr lang="en-US" sz="3200" b="1" i="1" dirty="0">
                <a:solidFill>
                  <a:schemeClr val="bg1"/>
                </a:solidFill>
              </a:rPr>
              <a:t>much</a:t>
            </a:r>
            <a:r>
              <a:rPr lang="en-US" sz="3200" b="1" dirty="0">
                <a:solidFill>
                  <a:schemeClr val="bg1"/>
                </a:solidFill>
              </a:rPr>
              <a:t> and what </a:t>
            </a:r>
            <a:r>
              <a:rPr lang="en-US" sz="3200" b="1" i="1" dirty="0">
                <a:solidFill>
                  <a:schemeClr val="bg1"/>
                </a:solidFill>
              </a:rPr>
              <a:t>type</a:t>
            </a:r>
            <a:r>
              <a:rPr lang="en-US" sz="3200" b="1" dirty="0">
                <a:solidFill>
                  <a:schemeClr val="bg1"/>
                </a:solidFill>
              </a:rPr>
              <a:t> of sediment 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is being delivered to this channel?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B59583-C133-4990-AD74-33913671E23A}"/>
              </a:ext>
            </a:extLst>
          </p:cNvPr>
          <p:cNvSpPr txBox="1"/>
          <p:nvPr/>
        </p:nvSpPr>
        <p:spPr>
          <a:xfrm>
            <a:off x="251520" y="3183508"/>
            <a:ext cx="85363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How to describe the distinct reaches and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how sensitive are they to change in Q, Q</a:t>
            </a:r>
            <a:r>
              <a:rPr lang="en-US" sz="3200" b="1" baseline="-25000" dirty="0">
                <a:solidFill>
                  <a:schemeClr val="bg1"/>
                </a:solidFill>
              </a:rPr>
              <a:t>s</a:t>
            </a:r>
            <a:r>
              <a:rPr lang="en-US" sz="3200" b="1" dirty="0">
                <a:solidFill>
                  <a:schemeClr val="bg1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2795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16632"/>
            <a:ext cx="58334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 few key messages up front…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0" y="2492896"/>
            <a:ext cx="7225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Sometimes you need numbers, but good numbers don’t come easy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688" y="5003884"/>
            <a:ext cx="81227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May need to know locations, mechanisms, and rates of erosion and deposition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5363924"/>
            <a:ext cx="7366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Size matters…boulders, cobbles, gravel, sand, mud play distinct roles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568" y="2780928"/>
            <a:ext cx="7648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Spatial and temporal variability over wide range of scales, Interactions of </a:t>
            </a:r>
          </a:p>
          <a:p>
            <a:r>
              <a:rPr lang="en-US" dirty="0">
                <a:solidFill>
                  <a:schemeClr val="bg1"/>
                </a:solidFill>
              </a:rPr>
              <a:t>many non-linear processes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568" y="5723964"/>
            <a:ext cx="4249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Models can be useful and/or misleading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3568" y="6444044"/>
            <a:ext cx="698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Many new tools available, none are comprehensive or bullet-proof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5102" y="764704"/>
            <a:ext cx="8456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In many cases, all that is needed/feasible is to know if supply is a big # or small #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3568" y="3573016"/>
            <a:ext cx="84176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Develop conceptual model of reach types, sources, sinks, connectivity…</a:t>
            </a:r>
          </a:p>
          <a:p>
            <a:r>
              <a:rPr lang="en-US" dirty="0">
                <a:solidFill>
                  <a:schemeClr val="bg1"/>
                </a:solidFill>
              </a:rPr>
              <a:t>					     …then measure/model key rates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3568" y="6084004"/>
            <a:ext cx="6750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Examine and consider implications of hydrologic non-stationarity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295102" y="1438692"/>
            <a:ext cx="8776821" cy="766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Measuring channel behavior, morphology and bed characteristics will inform your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understanding of ‘sensitivity’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6311" y="4221088"/>
            <a:ext cx="6891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Multiple independent and semi-redundant estimates often needed</a:t>
            </a:r>
          </a:p>
        </p:txBody>
      </p:sp>
    </p:spTree>
    <p:extLst>
      <p:ext uri="{BB962C8B-B14F-4D97-AF65-F5344CB8AC3E}">
        <p14:creationId xmlns:p14="http://schemas.microsoft.com/office/powerpoint/2010/main" val="25186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10" grpId="0"/>
      <p:bldP spid="11" grpId="0"/>
      <p:bldP spid="13" grpId="0"/>
      <p:bldP spid="16" grpId="0"/>
      <p:bldP spid="5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765646"/>
            <a:ext cx="3352800" cy="50768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484784"/>
            <a:ext cx="3457575" cy="3638550"/>
          </a:xfrm>
          <a:prstGeom prst="rect">
            <a:avLst/>
          </a:prstGeom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90454" y="5123334"/>
            <a:ext cx="216918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Grabowski et al. 2014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92469" y="180871"/>
            <a:ext cx="738452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Watershed analysis and reach typing</a:t>
            </a:r>
          </a:p>
        </p:txBody>
      </p:sp>
    </p:spTree>
    <p:extLst>
      <p:ext uri="{BB962C8B-B14F-4D97-AF65-F5344CB8AC3E}">
        <p14:creationId xmlns:p14="http://schemas.microsoft.com/office/powerpoint/2010/main" val="2975568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8" y="3645022"/>
            <a:ext cx="9085664" cy="30243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50427"/>
          <a:stretch/>
        </p:blipFill>
        <p:spPr>
          <a:xfrm>
            <a:off x="29168" y="1172791"/>
            <a:ext cx="6781800" cy="5760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704" y="692696"/>
            <a:ext cx="3797905" cy="2759162"/>
          </a:xfrm>
          <a:prstGeom prst="rect">
            <a:avLst/>
          </a:prstGeom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23528" y="1713703"/>
            <a:ext cx="327314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Montgomery and Buffington, 1997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28915" y="69405"/>
            <a:ext cx="9085663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" charset="0"/>
                <a:cs typeface="Arial" charset="0"/>
              </a:rPr>
              <a:t>Less confined, alluvial reach types have more modes of adjustment</a:t>
            </a:r>
          </a:p>
        </p:txBody>
      </p:sp>
      <p:sp>
        <p:nvSpPr>
          <p:cNvPr id="5" name="Oval 4"/>
          <p:cNvSpPr/>
          <p:nvPr/>
        </p:nvSpPr>
        <p:spPr>
          <a:xfrm>
            <a:off x="5508104" y="2780928"/>
            <a:ext cx="3563888" cy="79208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76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52400"/>
            <a:ext cx="34621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Valley confinement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4C7BCB-D6C3-44EF-969F-424BD2B7F18D}"/>
              </a:ext>
            </a:extLst>
          </p:cNvPr>
          <p:cNvGrpSpPr/>
          <p:nvPr/>
        </p:nvGrpSpPr>
        <p:grpSpPr>
          <a:xfrm>
            <a:off x="-36512" y="1772816"/>
            <a:ext cx="3143809" cy="4427731"/>
            <a:chOff x="323528" y="1447800"/>
            <a:chExt cx="3143809" cy="4427731"/>
          </a:xfrm>
        </p:grpSpPr>
        <p:pic>
          <p:nvPicPr>
            <p:cNvPr id="11266" name="Picture 2" descr="http://warnercnr.colostate.edu/%7Eellenw/front_range/Images/Channel%20Morph/CM_pg10_pic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1447800"/>
              <a:ext cx="2857500" cy="381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23528" y="5229200"/>
              <a:ext cx="31438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Confined</a:t>
              </a:r>
            </a:p>
            <a:p>
              <a:r>
                <a:rPr lang="en-US" sz="1200" b="1" dirty="0">
                  <a:solidFill>
                    <a:schemeClr val="bg1"/>
                  </a:solidFill>
                </a:rPr>
                <a:t>&gt;90% interacting with confining margins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754956" y="620688"/>
            <a:ext cx="3362325" cy="6421398"/>
            <a:chOff x="5754956" y="990600"/>
            <a:chExt cx="3362325" cy="6421398"/>
          </a:xfrm>
        </p:grpSpPr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4956" y="990600"/>
              <a:ext cx="3362325" cy="5410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793898" y="6396335"/>
              <a:ext cx="202811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Unconfined</a:t>
              </a:r>
            </a:p>
            <a:p>
              <a:pPr lvl="0"/>
              <a:r>
                <a:rPr lang="en-US" sz="1200" b="1" dirty="0">
                  <a:solidFill>
                    <a:prstClr val="white"/>
                  </a:solidFill>
                </a:rPr>
                <a:t>&lt;10% interacting with cm</a:t>
              </a:r>
            </a:p>
            <a:p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960641" y="990600"/>
            <a:ext cx="4962047" cy="4762671"/>
            <a:chOff x="1960641" y="990600"/>
            <a:chExt cx="4962047" cy="4762671"/>
          </a:xfrm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</a:effectLst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0641" y="990600"/>
              <a:ext cx="4962047" cy="3362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059832" y="4368276"/>
              <a:ext cx="2457724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Partly Confined</a:t>
              </a:r>
            </a:p>
            <a:p>
              <a:pPr lvl="0"/>
              <a:r>
                <a:rPr lang="en-US" sz="1200" b="1" dirty="0">
                  <a:solidFill>
                    <a:prstClr val="white"/>
                  </a:solidFill>
                </a:rPr>
                <a:t>90-50%: margin controlled</a:t>
              </a:r>
            </a:p>
            <a:p>
              <a:r>
                <a:rPr lang="en-US" sz="1200" b="1" dirty="0">
                  <a:solidFill>
                    <a:prstClr val="white"/>
                  </a:solidFill>
                </a:rPr>
                <a:t>10-40%: planform controlled</a:t>
              </a:r>
            </a:p>
            <a:p>
              <a:pPr lvl="0"/>
              <a:endParaRPr lang="en-US" sz="1200" b="1" dirty="0">
                <a:solidFill>
                  <a:prstClr val="white"/>
                </a:solidFill>
              </a:endParaRPr>
            </a:p>
            <a:p>
              <a:endParaRPr 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568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2400"/>
            <a:ext cx="6438900" cy="650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152400"/>
            <a:ext cx="191629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Metrics of</a:t>
            </a:r>
          </a:p>
          <a:p>
            <a:r>
              <a:rPr lang="en-US" sz="3200" b="1" dirty="0">
                <a:solidFill>
                  <a:schemeClr val="bg1"/>
                </a:solidFill>
              </a:rPr>
              <a:t>channel</a:t>
            </a:r>
          </a:p>
          <a:p>
            <a:r>
              <a:rPr lang="en-US" sz="3200" b="1" dirty="0" err="1">
                <a:solidFill>
                  <a:schemeClr val="bg1"/>
                </a:solidFill>
              </a:rPr>
              <a:t>planform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Oval 1"/>
          <p:cNvSpPr/>
          <p:nvPr/>
        </p:nvSpPr>
        <p:spPr>
          <a:xfrm>
            <a:off x="2590800" y="0"/>
            <a:ext cx="1752600" cy="609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267200" y="0"/>
            <a:ext cx="1752600" cy="609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553200" y="0"/>
            <a:ext cx="1752600" cy="609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267200" y="2971800"/>
            <a:ext cx="1752600" cy="6096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0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395536" y="1772816"/>
            <a:ext cx="8352926" cy="4264696"/>
          </a:xfrm>
          <a:prstGeom prst="rect">
            <a:avLst/>
          </a:prstGeom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51520" y="260648"/>
            <a:ext cx="813556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cs typeface="Arial" charset="0"/>
              </a:rPr>
              <a:t>Modes of adjustment vary considerably </a:t>
            </a:r>
          </a:p>
          <a:p>
            <a:pPr eaLnBrk="1" hangingPunct="1">
              <a:spcBef>
                <a:spcPts val="0"/>
              </a:spcBef>
            </a:pPr>
            <a:r>
              <a:rPr lang="en-US" sz="3200" b="1" dirty="0">
                <a:solidFill>
                  <a:schemeClr val="bg1"/>
                </a:solidFill>
                <a:cs typeface="Arial" charset="0"/>
              </a:rPr>
              <a:t>for different river types</a:t>
            </a:r>
            <a:endParaRPr lang="en-US" sz="32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931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6735330" y="5747379"/>
            <a:ext cx="18549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Mueller and </a:t>
            </a:r>
            <a:r>
              <a:rPr lang="en-US" sz="1200" dirty="0" err="1">
                <a:solidFill>
                  <a:schemeClr val="bg1">
                    <a:lumMod val="85000"/>
                  </a:schemeClr>
                </a:solidFill>
              </a:rPr>
              <a:t>Pitlick</a:t>
            </a:r>
            <a:r>
              <a:rPr lang="en-US" sz="1200" dirty="0">
                <a:solidFill>
                  <a:schemeClr val="bg1">
                    <a:lumMod val="85000"/>
                  </a:schemeClr>
                </a:solidFill>
              </a:rPr>
              <a:t>, 2013</a:t>
            </a:r>
          </a:p>
        </p:txBody>
      </p:sp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988" y="1617466"/>
            <a:ext cx="6192688" cy="518444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12426" y="379621"/>
            <a:ext cx="701685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spcBef>
                <a:spcPts val="0"/>
              </a:spcBef>
            </a:pPr>
            <a:r>
              <a:rPr lang="en-US" sz="3200" b="1" dirty="0">
                <a:solidFill>
                  <a:schemeClr val="bg1"/>
                </a:solidFill>
                <a:cs typeface="Arial" charset="0"/>
              </a:rPr>
              <a:t>Armoring indicates low sediment supply</a:t>
            </a:r>
            <a:endParaRPr lang="en-US" sz="3200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59448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</TotalTime>
  <Words>353</Words>
  <Application>Microsoft Office PowerPoint</Application>
  <PresentationFormat>On-screen Show (4:3)</PresentationFormat>
  <Paragraphs>49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Myriad Pro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Belmont</dc:creator>
  <cp:lastModifiedBy>Patrick Belmont</cp:lastModifiedBy>
  <cp:revision>8</cp:revision>
  <cp:lastPrinted>2021-08-01T17:57:49Z</cp:lastPrinted>
  <dcterms:created xsi:type="dcterms:W3CDTF">2019-07-28T17:50:33Z</dcterms:created>
  <dcterms:modified xsi:type="dcterms:W3CDTF">2023-08-01T11:19:43Z</dcterms:modified>
</cp:coreProperties>
</file>